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6448FF3-F9F5-44A6-9EC9-BD3AEB92880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2A43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4B1219-D9A2-4AAF-B83E-D225E1812DC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0F766E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61B483-F491-4F5A-B1A3-14D137F1C06A}"/>
              </a:ext>
            </a:extLst>
          </p:cNvPr>
          <p:cNvSpPr>
            <a:spLocks noGrp="1"/>
          </p:cNvSpPr>
          <p:nvPr/>
        </p:nvSpPr>
        <p:spPr>
          <a:xfrm>
            <a:off x="723900" y="742950"/>
            <a:ext cx="4762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9474"/>
          </a:bodyPr>
          <a:lstStyle/>
          <a:p>
            <a:pPr>
              <a:defRPr sz="142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42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UBICLASS COVERREADY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E6551E4-D562-4B58-8CEE-FC503D9F0C25}"/>
              </a:ext>
            </a:extLst>
          </p:cNvPr>
          <p:cNvSpPr>
            <a:spLocks noGrp="1"/>
          </p:cNvSpPr>
          <p:nvPr/>
        </p:nvSpPr>
        <p:spPr>
          <a:xfrm>
            <a:off x="723900" y="1571625"/>
            <a:ext cx="9525000" cy="109537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4455"/>
          </a:bodyPr>
          <a:lstStyle/>
          <a:p>
            <a:pPr>
              <a:def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Ratio and</a:t>
            </a:r>
          </a:p>
          <a:p>
            <a:pPr>
              <a:def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proportion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B14CA2-C59A-44C7-B755-5442D0D50D30}"/>
              </a:ext>
            </a:extLst>
          </p:cNvPr>
          <p:cNvSpPr>
            <a:spLocks noGrp="1"/>
          </p:cNvSpPr>
          <p:nvPr/>
        </p:nvSpPr>
        <p:spPr>
          <a:xfrm>
            <a:off x="762000" y="3048000"/>
            <a:ext cx="9048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4667"/>
          </a:bodyPr>
          <a:lstStyle/>
          <a:p>
            <a:pPr>
              <a:defRPr sz="1875" b="0">
                <a:solidFill>
                  <a:srgbClr val="DFF7F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DFF7F2"/>
                </a:solidFill>
                <a:latin typeface="Bitstream Charter"/>
                <a:ea typeface="Bitstream Charter"/>
                <a:cs typeface="Bitstream Charter"/>
              </a:rPr>
              <a:t>Year 8 | shared modelling + Support / Core / Stretch practice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7C0A5B8-7759-4708-817D-153F9B2E8AA7}"/>
              </a:ext>
            </a:extLst>
          </p:cNvPr>
          <p:cNvSpPr>
            <a:spLocks noGrp="1"/>
          </p:cNvSpPr>
          <p:nvPr/>
        </p:nvSpPr>
        <p:spPr>
          <a:xfrm>
            <a:off x="762000" y="4381500"/>
            <a:ext cx="4524375" cy="666750"/>
          </a:xfrm>
          <a:prstGeom prst="roundRect">
            <a:avLst>
              <a:gd name="adj" fmla="val 11429"/>
            </a:avLst>
          </a:prstGeom>
          <a:solidFill>
            <a:srgbClr val="0F766E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886561-85C2-4D05-8484-513E49AFAC11}"/>
              </a:ext>
            </a:extLst>
          </p:cNvPr>
          <p:cNvSpPr>
            <a:spLocks noGrp="1"/>
          </p:cNvSpPr>
          <p:nvPr/>
        </p:nvSpPr>
        <p:spPr>
          <a:xfrm>
            <a:off x="1000125" y="4552950"/>
            <a:ext cx="4048125" cy="3238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4722"/>
          </a:bodyPr>
          <a:lstStyle/>
          <a:p>
            <a:pPr>
              <a:def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50–60 minute cover lesson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2AE131-3E5E-4EC7-93C0-5F4E0E5C9871}"/>
              </a:ext>
            </a:extLst>
          </p:cNvPr>
          <p:cNvSpPr>
            <a:spLocks noGrp="1"/>
          </p:cNvSpPr>
          <p:nvPr/>
        </p:nvSpPr>
        <p:spPr>
          <a:xfrm>
            <a:off x="552450" y="6496050"/>
            <a:ext cx="8572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UbiClass CoverReady | Master template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7A9B0C7-F3AA-425B-8C3D-2C7249F8620E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95801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EA747142-21BF-4AE3-86D8-4E43A96044B7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5000"/>
          </a:bodyPr>
          <a:lstStyle/>
          <a:p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COVER SUPERVISOR GUIDE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BB1B76C-D22D-4059-BC1A-C1E356128D68}"/>
              </a:ext>
            </a:extLst>
          </p:cNvPr>
          <p:cNvSpPr>
            <a:spLocks noGrp="1"/>
          </p:cNvSpPr>
          <p:nvPr/>
        </p:nvSpPr>
        <p:spPr>
          <a:xfrm>
            <a:off x="552450" y="647700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How to run this lesson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51011FD-7E94-4BD8-9A33-DEB5F6020F8D}"/>
              </a:ext>
            </a:extLst>
          </p:cNvPr>
          <p:cNvSpPr>
            <a:spLocks noGrp="1"/>
          </p:cNvSpPr>
          <p:nvPr/>
        </p:nvSpPr>
        <p:spPr>
          <a:xfrm>
            <a:off x="552450" y="1304925"/>
            <a:ext cx="11087100" cy="38100"/>
          </a:xfrm>
          <a:prstGeom prst="rect">
            <a:avLst/>
          </a:prstGeom>
          <a:solidFill>
            <a:srgbClr val="0F766E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BFA8C49-163D-4559-AFCF-F2E99F5205E2}"/>
              </a:ext>
            </a:extLst>
          </p:cNvPr>
          <p:cNvSpPr>
            <a:spLocks noGrp="1"/>
          </p:cNvSpPr>
          <p:nvPr/>
        </p:nvSpPr>
        <p:spPr>
          <a:xfrm>
            <a:off x="666750" y="1762125"/>
            <a:ext cx="4762500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D9E2E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D923EA2-9326-4FD2-A229-8044B8F608B2}"/>
              </a:ext>
            </a:extLst>
          </p:cNvPr>
          <p:cNvSpPr>
            <a:spLocks noGrp="1"/>
          </p:cNvSpPr>
          <p:nvPr/>
        </p:nvSpPr>
        <p:spPr>
          <a:xfrm>
            <a:off x="933450" y="2019300"/>
            <a:ext cx="333375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0833"/>
          </a:bodyPr>
          <a:lstStyle/>
          <a:p>
            <a:pPr>
              <a:def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Suggested timing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2EA6839-E2B9-4E24-9AE9-39E42046B8DA}"/>
              </a:ext>
            </a:extLst>
          </p:cNvPr>
          <p:cNvSpPr>
            <a:spLocks noGrp="1"/>
          </p:cNvSpPr>
          <p:nvPr/>
        </p:nvSpPr>
        <p:spPr>
          <a:xfrm>
            <a:off x="933450" y="2571750"/>
            <a:ext cx="4000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B9DF8C-0F0D-4EAA-A6E4-F827DB2968FB}"/>
              </a:ext>
            </a:extLst>
          </p:cNvPr>
          <p:cNvSpPr>
            <a:spLocks noGrp="1"/>
          </p:cNvSpPr>
          <p:nvPr/>
        </p:nvSpPr>
        <p:spPr>
          <a:xfrm>
            <a:off x="1390650" y="2571750"/>
            <a:ext cx="35433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Do now: 5 minutes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BF1262-BC3C-40FB-89EF-01BE5C2201E6}"/>
              </a:ext>
            </a:extLst>
          </p:cNvPr>
          <p:cNvSpPr>
            <a:spLocks noGrp="1"/>
          </p:cNvSpPr>
          <p:nvPr/>
        </p:nvSpPr>
        <p:spPr>
          <a:xfrm>
            <a:off x="933450" y="3000375"/>
            <a:ext cx="4000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25CCA83-DAAC-41CE-9F7B-F593395F437B}"/>
              </a:ext>
            </a:extLst>
          </p:cNvPr>
          <p:cNvSpPr>
            <a:spLocks noGrp="1"/>
          </p:cNvSpPr>
          <p:nvPr/>
        </p:nvSpPr>
        <p:spPr>
          <a:xfrm>
            <a:off x="1390650" y="3000375"/>
            <a:ext cx="35433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Model and discuss: 12 minutes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59698D5-D95F-4C3B-95C4-D3ABE3777D60}"/>
              </a:ext>
            </a:extLst>
          </p:cNvPr>
          <p:cNvSpPr>
            <a:spLocks noGrp="1"/>
          </p:cNvSpPr>
          <p:nvPr/>
        </p:nvSpPr>
        <p:spPr>
          <a:xfrm>
            <a:off x="933450" y="3429000"/>
            <a:ext cx="4000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3B0113-B263-4330-B2DF-35C71C7BDC15}"/>
              </a:ext>
            </a:extLst>
          </p:cNvPr>
          <p:cNvSpPr>
            <a:spLocks noGrp="1"/>
          </p:cNvSpPr>
          <p:nvPr/>
        </p:nvSpPr>
        <p:spPr>
          <a:xfrm>
            <a:off x="1390650" y="3429000"/>
            <a:ext cx="35433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Assigned route: 25 minutes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70139B5-C05A-421D-89E9-FB7F4DEA6558}"/>
              </a:ext>
            </a:extLst>
          </p:cNvPr>
          <p:cNvSpPr>
            <a:spLocks noGrp="1"/>
          </p:cNvSpPr>
          <p:nvPr/>
        </p:nvSpPr>
        <p:spPr>
          <a:xfrm>
            <a:off x="933450" y="3857625"/>
            <a:ext cx="4000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E665208-0F65-460E-835A-42F1B993215A}"/>
              </a:ext>
            </a:extLst>
          </p:cNvPr>
          <p:cNvSpPr>
            <a:spLocks noGrp="1"/>
          </p:cNvSpPr>
          <p:nvPr/>
        </p:nvSpPr>
        <p:spPr>
          <a:xfrm>
            <a:off x="1390650" y="3857625"/>
            <a:ext cx="35433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Further practice: 8 minutes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B40AB5-077C-4170-ACF3-E2880C40F06B}"/>
              </a:ext>
            </a:extLst>
          </p:cNvPr>
          <p:cNvSpPr>
            <a:spLocks noGrp="1"/>
          </p:cNvSpPr>
          <p:nvPr/>
        </p:nvSpPr>
        <p:spPr>
          <a:xfrm>
            <a:off x="933450" y="4286250"/>
            <a:ext cx="40005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7253FC-4C79-4285-B790-CF4BBF880A15}"/>
              </a:ext>
            </a:extLst>
          </p:cNvPr>
          <p:cNvSpPr>
            <a:spLocks noGrp="1"/>
          </p:cNvSpPr>
          <p:nvPr/>
        </p:nvSpPr>
        <p:spPr>
          <a:xfrm>
            <a:off x="1390650" y="4286250"/>
            <a:ext cx="35433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Exit ticket: 5 minutes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0597849-3968-4FEA-8E06-A775FABA516F}"/>
              </a:ext>
            </a:extLst>
          </p:cNvPr>
          <p:cNvSpPr>
            <a:spLocks noGrp="1"/>
          </p:cNvSpPr>
          <p:nvPr/>
        </p:nvSpPr>
        <p:spPr>
          <a:xfrm>
            <a:off x="5953125" y="1762125"/>
            <a:ext cx="5095875" cy="3143250"/>
          </a:xfrm>
          <a:prstGeom prst="roundRect">
            <a:avLst>
              <a:gd name="adj" fmla="val 2424"/>
            </a:avLst>
          </a:prstGeom>
          <a:solidFill>
            <a:srgbClr val="DFF7F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E7152A-BEC1-4738-9B29-10044860D52C}"/>
              </a:ext>
            </a:extLst>
          </p:cNvPr>
          <p:cNvSpPr>
            <a:spLocks noGrp="1"/>
          </p:cNvSpPr>
          <p:nvPr/>
        </p:nvSpPr>
        <p:spPr>
          <a:xfrm>
            <a:off x="6238875" y="2019300"/>
            <a:ext cx="3619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0833"/>
          </a:bodyPr>
          <a:lstStyle/>
          <a:p>
            <a:pPr>
              <a:def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Important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0325CCF-C293-45F5-AAB0-206550AFCDA5}"/>
              </a:ext>
            </a:extLst>
          </p:cNvPr>
          <p:cNvSpPr>
            <a:spLocks noGrp="1"/>
          </p:cNvSpPr>
          <p:nvPr/>
        </p:nvSpPr>
        <p:spPr>
          <a:xfrm>
            <a:off x="6238875" y="2619375"/>
            <a:ext cx="4333875" cy="1714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All pupils see the same modelling.</a:t>
            </a:r>
          </a:p>
          <a:p>
            <a:endParaRPr sz="1575" b="0">
              <a:solidFill>
                <a:srgbClr val="172B4D"/>
              </a:solidFill>
              <a:latin typeface="Bitstream Charter"/>
              <a:ea typeface="Bitstream Charter"/>
              <a:cs typeface="Bitstream Charter"/>
            </a:endParaRPr>
          </a:p>
          <a:p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Give each pupil the worksheet route selected by their teacher: Support, Core or Stretch.</a:t>
            </a:r>
          </a:p>
          <a:p>
            <a:endParaRPr sz="1575" b="0">
              <a:solidFill>
                <a:srgbClr val="172B4D"/>
              </a:solidFill>
              <a:latin typeface="Bitstream Charter"/>
              <a:ea typeface="Bitstream Charter"/>
              <a:cs typeface="Bitstream Charter"/>
            </a:endParaRPr>
          </a:p>
          <a:p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Answers are at the end of the printable pack.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66180ED-31D3-44A4-8404-6962960771C4}"/>
              </a:ext>
            </a:extLst>
          </p:cNvPr>
          <p:cNvSpPr>
            <a:spLocks noGrp="1"/>
          </p:cNvSpPr>
          <p:nvPr/>
        </p:nvSpPr>
        <p:spPr>
          <a:xfrm>
            <a:off x="552450" y="6496050"/>
            <a:ext cx="8572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Cover supervisor guide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7B176C8-854C-4B05-B832-47700539DAE6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5375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4DAC7FF-09D3-40A5-8404-767D1A329C93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5000"/>
          </a:bodyPr>
          <a:lstStyle/>
          <a:p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LESSON OBJECTIVE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8776347-965C-48F5-AC33-23B389A84986}"/>
              </a:ext>
            </a:extLst>
          </p:cNvPr>
          <p:cNvSpPr>
            <a:spLocks noGrp="1"/>
          </p:cNvSpPr>
          <p:nvPr/>
        </p:nvSpPr>
        <p:spPr>
          <a:xfrm>
            <a:off x="552450" y="647700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Today’s learning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0891E1-4DB1-4F13-847E-BDA3DE09962E}"/>
              </a:ext>
            </a:extLst>
          </p:cNvPr>
          <p:cNvSpPr>
            <a:spLocks noGrp="1"/>
          </p:cNvSpPr>
          <p:nvPr/>
        </p:nvSpPr>
        <p:spPr>
          <a:xfrm>
            <a:off x="552450" y="1304925"/>
            <a:ext cx="11087100" cy="38100"/>
          </a:xfrm>
          <a:prstGeom prst="rect">
            <a:avLst/>
          </a:prstGeom>
          <a:solidFill>
            <a:srgbClr val="0F766E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6A62016-5FD3-4C41-8350-B7C3B39DD1F0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4857750" cy="1428750"/>
          </a:xfrm>
          <a:prstGeom prst="roundRect">
            <a:avLst>
              <a:gd name="adj" fmla="val 5333"/>
            </a:avLst>
          </a:prstGeom>
          <a:solidFill>
            <a:srgbClr val="DFF7F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1DB934-DFD7-406E-8250-9621B54D7A73}"/>
              </a:ext>
            </a:extLst>
          </p:cNvPr>
          <p:cNvSpPr>
            <a:spLocks noGrp="1"/>
          </p:cNvSpPr>
          <p:nvPr/>
        </p:nvSpPr>
        <p:spPr>
          <a:xfrm>
            <a:off x="952500" y="2095500"/>
            <a:ext cx="4286250" cy="904875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0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Simplify ratios, share quantities and solve proportion problems.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2D4ADBC-6E2A-4539-B297-B385024F37DD}"/>
              </a:ext>
            </a:extLst>
          </p:cNvPr>
          <p:cNvSpPr>
            <a:spLocks noGrp="1"/>
          </p:cNvSpPr>
          <p:nvPr/>
        </p:nvSpPr>
        <p:spPr>
          <a:xfrm>
            <a:off x="5953125" y="1809750"/>
            <a:ext cx="5095875" cy="1428750"/>
          </a:xfrm>
          <a:prstGeom prst="roundRect">
            <a:avLst>
              <a:gd name="adj" fmla="val 5333"/>
            </a:avLst>
          </a:prstGeom>
          <a:solidFill>
            <a:srgbClr val="EEE9FF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7B5070-FE68-4145-82B9-C286239323FC}"/>
              </a:ext>
            </a:extLst>
          </p:cNvPr>
          <p:cNvSpPr>
            <a:spLocks noGrp="1"/>
          </p:cNvSpPr>
          <p:nvPr/>
        </p:nvSpPr>
        <p:spPr>
          <a:xfrm>
            <a:off x="6238875" y="2047875"/>
            <a:ext cx="3619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0952"/>
          </a:bodyPr>
          <a:lstStyle/>
          <a:p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Success criteria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DE147F-62A7-49A0-BF7D-9A92E26D8E23}"/>
              </a:ext>
            </a:extLst>
          </p:cNvPr>
          <p:cNvSpPr>
            <a:spLocks noGrp="1"/>
          </p:cNvSpPr>
          <p:nvPr/>
        </p:nvSpPr>
        <p:spPr>
          <a:xfrm>
            <a:off x="6238875" y="2476500"/>
            <a:ext cx="42862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1304"/>
          </a:bodyPr>
          <a:lstStyle/>
          <a:p>
            <a:pPr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 can scale a ratio, find one part, and check whether an answer is sensible.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D40CA3-379B-46F5-B9DB-7A6B81D3BA90}"/>
              </a:ext>
            </a:extLst>
          </p:cNvPr>
          <p:cNvSpPr>
            <a:spLocks noGrp="1"/>
          </p:cNvSpPr>
          <p:nvPr/>
        </p:nvSpPr>
        <p:spPr>
          <a:xfrm>
            <a:off x="666750" y="3905250"/>
            <a:ext cx="28575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4667"/>
          </a:bodyPr>
          <a:lstStyle/>
          <a:p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Do now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D25A53E-1232-4E4E-8504-4363067D0149}"/>
              </a:ext>
            </a:extLst>
          </p:cNvPr>
          <p:cNvSpPr>
            <a:spLocks noGrp="1"/>
          </p:cNvSpPr>
          <p:nvPr/>
        </p:nvSpPr>
        <p:spPr>
          <a:xfrm>
            <a:off x="714375" y="4381500"/>
            <a:ext cx="4000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72ACC0-98CA-4B0C-A0AF-59F232177DD4}"/>
              </a:ext>
            </a:extLst>
          </p:cNvPr>
          <p:cNvSpPr>
            <a:spLocks noGrp="1"/>
          </p:cNvSpPr>
          <p:nvPr/>
        </p:nvSpPr>
        <p:spPr>
          <a:xfrm>
            <a:off x="1171575" y="4381500"/>
            <a:ext cx="98298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6:9.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824116-FF76-487F-AE76-7383176686B0}"/>
              </a:ext>
            </a:extLst>
          </p:cNvPr>
          <p:cNvSpPr>
            <a:spLocks noGrp="1"/>
          </p:cNvSpPr>
          <p:nvPr/>
        </p:nvSpPr>
        <p:spPr>
          <a:xfrm>
            <a:off x="714375" y="4743450"/>
            <a:ext cx="4000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4DA8A6-6D94-4B08-B9C6-98D1E439E43B}"/>
              </a:ext>
            </a:extLst>
          </p:cNvPr>
          <p:cNvSpPr>
            <a:spLocks noGrp="1"/>
          </p:cNvSpPr>
          <p:nvPr/>
        </p:nvSpPr>
        <p:spPr>
          <a:xfrm>
            <a:off x="1171575" y="4743450"/>
            <a:ext cx="98298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Complete 3:5 = 6:__.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6BF5F0-D7BA-4506-AAF5-0000841963CF}"/>
              </a:ext>
            </a:extLst>
          </p:cNvPr>
          <p:cNvSpPr>
            <a:spLocks noGrp="1"/>
          </p:cNvSpPr>
          <p:nvPr/>
        </p:nvSpPr>
        <p:spPr>
          <a:xfrm>
            <a:off x="714375" y="5105400"/>
            <a:ext cx="4000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EDA6890-4AC2-4C66-977E-B975E5CC736E}"/>
              </a:ext>
            </a:extLst>
          </p:cNvPr>
          <p:cNvSpPr>
            <a:spLocks noGrp="1"/>
          </p:cNvSpPr>
          <p:nvPr/>
        </p:nvSpPr>
        <p:spPr>
          <a:xfrm>
            <a:off x="1171575" y="5105400"/>
            <a:ext cx="98298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Share 20 in the ratio 1:3.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E4F49-80D2-4762-818F-3BAECE2A0831}"/>
              </a:ext>
            </a:extLst>
          </p:cNvPr>
          <p:cNvSpPr>
            <a:spLocks noGrp="1"/>
          </p:cNvSpPr>
          <p:nvPr/>
        </p:nvSpPr>
        <p:spPr>
          <a:xfrm>
            <a:off x="714375" y="5467350"/>
            <a:ext cx="4000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ECC576E-8EB8-4F83-B8AD-57CFD1A81998}"/>
              </a:ext>
            </a:extLst>
          </p:cNvPr>
          <p:cNvSpPr>
            <a:spLocks noGrp="1"/>
          </p:cNvSpPr>
          <p:nvPr/>
        </p:nvSpPr>
        <p:spPr>
          <a:xfrm>
            <a:off x="1171575" y="5467350"/>
            <a:ext cx="98298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If 1 notebook costs £2, what do 4 cost?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D369EC-4532-4FFF-95EC-B2F53D792EBC}"/>
              </a:ext>
            </a:extLst>
          </p:cNvPr>
          <p:cNvSpPr>
            <a:spLocks noGrp="1"/>
          </p:cNvSpPr>
          <p:nvPr/>
        </p:nvSpPr>
        <p:spPr>
          <a:xfrm>
            <a:off x="714375" y="5829300"/>
            <a:ext cx="4000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3B56B30-88EC-4BB5-820D-2D06AC45C0D6}"/>
              </a:ext>
            </a:extLst>
          </p:cNvPr>
          <p:cNvSpPr>
            <a:spLocks noGrp="1"/>
          </p:cNvSpPr>
          <p:nvPr/>
        </p:nvSpPr>
        <p:spPr>
          <a:xfrm>
            <a:off x="1171575" y="5829300"/>
            <a:ext cx="98298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Which is greater: 2:3 or 3:5?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0731B87-E715-4937-8D03-C0F131A96718}"/>
              </a:ext>
            </a:extLst>
          </p:cNvPr>
          <p:cNvSpPr>
            <a:spLocks noGrp="1"/>
          </p:cNvSpPr>
          <p:nvPr/>
        </p:nvSpPr>
        <p:spPr>
          <a:xfrm>
            <a:off x="552450" y="6496050"/>
            <a:ext cx="8572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Shared starting point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A63C1D-91FF-4B11-91A1-E8B6CCA50FF9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70022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D6216AA-041C-48FE-8E31-2216A680ACBF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5000"/>
          </a:bodyPr>
          <a:lstStyle/>
          <a:p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INTERACTIVE MODELLING | PAUSE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C0159A-F41C-4D7D-974A-23BFD47E0BA4}"/>
              </a:ext>
            </a:extLst>
          </p:cNvPr>
          <p:cNvSpPr>
            <a:spLocks noGrp="1"/>
          </p:cNvSpPr>
          <p:nvPr/>
        </p:nvSpPr>
        <p:spPr>
          <a:xfrm>
            <a:off x="552450" y="647700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Model 1: share a quantity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6622ED-8D7E-40AD-B489-EE253C6869A1}"/>
              </a:ext>
            </a:extLst>
          </p:cNvPr>
          <p:cNvSpPr>
            <a:spLocks noGrp="1"/>
          </p:cNvSpPr>
          <p:nvPr/>
        </p:nvSpPr>
        <p:spPr>
          <a:xfrm>
            <a:off x="552450" y="1304925"/>
            <a:ext cx="11087100" cy="38100"/>
          </a:xfrm>
          <a:prstGeom prst="rect">
            <a:avLst/>
          </a:prstGeom>
          <a:solidFill>
            <a:srgbClr val="0F766E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598BC6-B2BB-487E-BC7E-67E2562C7122}"/>
              </a:ext>
            </a:extLst>
          </p:cNvPr>
          <p:cNvSpPr>
            <a:spLocks noGrp="1"/>
          </p:cNvSpPr>
          <p:nvPr/>
        </p:nvSpPr>
        <p:spPr>
          <a:xfrm>
            <a:off x="857250" y="1952625"/>
            <a:ext cx="1047750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33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Share 24 in the ratio 1:3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50F192A-6537-4FD5-B169-20A55E8AEE00}"/>
              </a:ext>
            </a:extLst>
          </p:cNvPr>
          <p:cNvSpPr>
            <a:spLocks noGrp="1"/>
          </p:cNvSpPr>
          <p:nvPr/>
        </p:nvSpPr>
        <p:spPr>
          <a:xfrm>
            <a:off x="1143000" y="3238500"/>
            <a:ext cx="9906000" cy="16192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D9E2E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3FAE5B-27D2-4AD6-8327-9D0E644F2F59}"/>
              </a:ext>
            </a:extLst>
          </p:cNvPr>
          <p:cNvSpPr>
            <a:spLocks noGrp="1"/>
          </p:cNvSpPr>
          <p:nvPr/>
        </p:nvSpPr>
        <p:spPr>
          <a:xfrm>
            <a:off x="1524000" y="3476625"/>
            <a:ext cx="8572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7273"/>
          </a:bodyPr>
          <a:lstStyle/>
          <a:p>
            <a:pPr>
              <a:defRPr sz="16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Ask before revealing: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3C4017-5A04-465B-A3AF-0203C22EA753}"/>
              </a:ext>
            </a:extLst>
          </p:cNvPr>
          <p:cNvSpPr>
            <a:spLocks noGrp="1"/>
          </p:cNvSpPr>
          <p:nvPr/>
        </p:nvSpPr>
        <p:spPr>
          <a:xfrm>
            <a:off x="1524000" y="3952875"/>
            <a:ext cx="8572500" cy="61912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6944"/>
          </a:bodyPr>
          <a:lstStyle/>
          <a:p>
            <a:pPr>
              <a:def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How many equal parts are there?</a:t>
            </a:r>
          </a:p>
          <a:p>
            <a:pPr>
              <a:def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What is the value of one part?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8ACAC-11B1-487D-97D1-124E991D1EC3}"/>
              </a:ext>
            </a:extLst>
          </p:cNvPr>
          <p:cNvSpPr>
            <a:spLocks noGrp="1"/>
          </p:cNvSpPr>
          <p:nvPr/>
        </p:nvSpPr>
        <p:spPr>
          <a:xfrm>
            <a:off x="552450" y="6496050"/>
            <a:ext cx="8572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Pause and ask pupils to predict the next step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1D51579-4ED4-4BE9-AC4E-764A14446BC2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605622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98C689-31B3-4B9B-8B0A-AC2638DB034C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5000"/>
          </a:bodyPr>
          <a:lstStyle/>
          <a:p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INTERACTIVE MODELLING | REVEAL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08B5BB-4B53-4267-B6D9-71ED6205AFBA}"/>
              </a:ext>
            </a:extLst>
          </p:cNvPr>
          <p:cNvSpPr>
            <a:spLocks noGrp="1"/>
          </p:cNvSpPr>
          <p:nvPr/>
        </p:nvSpPr>
        <p:spPr>
          <a:xfrm>
            <a:off x="552450" y="647700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Model 1: share in equal parts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17E0C1-5765-41FF-A833-832DD82FA204}"/>
              </a:ext>
            </a:extLst>
          </p:cNvPr>
          <p:cNvSpPr>
            <a:spLocks noGrp="1"/>
          </p:cNvSpPr>
          <p:nvPr/>
        </p:nvSpPr>
        <p:spPr>
          <a:xfrm>
            <a:off x="552450" y="1304925"/>
            <a:ext cx="11087100" cy="38100"/>
          </a:xfrm>
          <a:prstGeom prst="rect">
            <a:avLst/>
          </a:prstGeom>
          <a:solidFill>
            <a:srgbClr val="0F766E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87310B-02A7-42A0-959A-03D51917F34B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104775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31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1 + 3 = 4 parts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C18DD5-ED00-4940-85E0-93D9C0C897C1}"/>
              </a:ext>
            </a:extLst>
          </p:cNvPr>
          <p:cNvSpPr>
            <a:spLocks noGrp="1"/>
          </p:cNvSpPr>
          <p:nvPr/>
        </p:nvSpPr>
        <p:spPr>
          <a:xfrm>
            <a:off x="1619250" y="2857500"/>
            <a:ext cx="8953500" cy="1047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24 ÷ 4 = 6 per part</a:t>
            </a:r>
          </a:p>
          <a:p>
            <a:pPr>
              <a:def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The shares are 1 × 6 = 6 and 3 × 6 = 18.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CC9D333-7A65-4D4A-921B-F31874916EFB}"/>
              </a:ext>
            </a:extLst>
          </p:cNvPr>
          <p:cNvSpPr>
            <a:spLocks noGrp="1"/>
          </p:cNvSpPr>
          <p:nvPr/>
        </p:nvSpPr>
        <p:spPr>
          <a:xfrm>
            <a:off x="1809750" y="4762500"/>
            <a:ext cx="8572500" cy="619125"/>
          </a:xfrm>
          <a:prstGeom prst="roundRect">
            <a:avLst>
              <a:gd name="adj" fmla="val 12308"/>
            </a:avLst>
          </a:prstGeom>
          <a:solidFill>
            <a:srgbClr val="DFF7F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FB593D-F471-40FB-842B-34C3F5D01CCC}"/>
              </a:ext>
            </a:extLst>
          </p:cNvPr>
          <p:cNvSpPr>
            <a:spLocks noGrp="1"/>
          </p:cNvSpPr>
          <p:nvPr/>
        </p:nvSpPr>
        <p:spPr>
          <a:xfrm>
            <a:off x="2095500" y="4924425"/>
            <a:ext cx="8001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4667"/>
          </a:bodyPr>
          <a:lstStyle/>
          <a:p>
            <a:pPr>
              <a:def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Check: 6 + 18 = 24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A8BD9DA-1AB3-4B11-84D5-CDDD2DE8D489}"/>
              </a:ext>
            </a:extLst>
          </p:cNvPr>
          <p:cNvSpPr>
            <a:spLocks noGrp="1"/>
          </p:cNvSpPr>
          <p:nvPr/>
        </p:nvSpPr>
        <p:spPr>
          <a:xfrm>
            <a:off x="552450" y="6496050"/>
            <a:ext cx="8572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Reveal after discussion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99288F-141F-49A6-B9B7-1B9443F86CC5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42378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E5CCFC2-B01F-429A-B814-E4D352DFAFE3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5000"/>
          </a:bodyPr>
          <a:lstStyle/>
          <a:p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INTERACTIVE MODELLING | PROPORTION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73F888A-F484-4780-82E5-582C57BF075F}"/>
              </a:ext>
            </a:extLst>
          </p:cNvPr>
          <p:cNvSpPr>
            <a:spLocks noGrp="1"/>
          </p:cNvSpPr>
          <p:nvPr/>
        </p:nvSpPr>
        <p:spPr>
          <a:xfrm>
            <a:off x="552450" y="647700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Model 2: scale a unit cost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A007D8-DC3D-4F4D-8AA5-D0225DA5AF64}"/>
              </a:ext>
            </a:extLst>
          </p:cNvPr>
          <p:cNvSpPr>
            <a:spLocks noGrp="1"/>
          </p:cNvSpPr>
          <p:nvPr/>
        </p:nvSpPr>
        <p:spPr>
          <a:xfrm>
            <a:off x="552450" y="1304925"/>
            <a:ext cx="11087100" cy="38100"/>
          </a:xfrm>
          <a:prstGeom prst="rect">
            <a:avLst/>
          </a:prstGeom>
          <a:solidFill>
            <a:srgbClr val="0F766E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4EF691-24C1-47E3-9506-786B2BE0CF91}"/>
              </a:ext>
            </a:extLst>
          </p:cNvPr>
          <p:cNvSpPr>
            <a:spLocks noGrp="1"/>
          </p:cNvSpPr>
          <p:nvPr/>
        </p:nvSpPr>
        <p:spPr>
          <a:xfrm>
            <a:off x="952500" y="1857375"/>
            <a:ext cx="102870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30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5 pens cost £3. What do 15 pens cost?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568A9B-E07B-4CE6-ADB0-4ECDEA6A6ACC}"/>
              </a:ext>
            </a:extLst>
          </p:cNvPr>
          <p:cNvSpPr>
            <a:spLocks noGrp="1"/>
          </p:cNvSpPr>
          <p:nvPr/>
        </p:nvSpPr>
        <p:spPr>
          <a:xfrm>
            <a:off x="1143000" y="3000375"/>
            <a:ext cx="9906000" cy="428625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5161"/>
          </a:bodyPr>
          <a:lstStyle/>
          <a:p>
            <a:pPr>
              <a:defRPr sz="23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15 is 3 groups of 5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2F84F4E-A658-4FB6-A6B1-691C745E2AD6}"/>
              </a:ext>
            </a:extLst>
          </p:cNvPr>
          <p:cNvSpPr>
            <a:spLocks noGrp="1"/>
          </p:cNvSpPr>
          <p:nvPr/>
        </p:nvSpPr>
        <p:spPr>
          <a:xfrm>
            <a:off x="1524000" y="4238625"/>
            <a:ext cx="9144000" cy="904875"/>
          </a:xfrm>
          <a:prstGeom prst="roundRect">
            <a:avLst>
              <a:gd name="adj" fmla="val 8421"/>
            </a:avLst>
          </a:prstGeom>
          <a:solidFill>
            <a:srgbClr val="DFF7F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DA468C-1AD3-4B3B-9819-E822C08D3ECD}"/>
              </a:ext>
            </a:extLst>
          </p:cNvPr>
          <p:cNvSpPr>
            <a:spLocks noGrp="1"/>
          </p:cNvSpPr>
          <p:nvPr/>
        </p:nvSpPr>
        <p:spPr>
          <a:xfrm>
            <a:off x="1809750" y="4457700"/>
            <a:ext cx="857250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4118"/>
          </a:bodyPr>
          <a:lstStyle/>
          <a:p>
            <a:pPr>
              <a:defRPr sz="25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£3 × 3 = £9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3A2D27-9BA0-4C28-855C-D26BF2CBFEB5}"/>
              </a:ext>
            </a:extLst>
          </p:cNvPr>
          <p:cNvSpPr>
            <a:spLocks noGrp="1"/>
          </p:cNvSpPr>
          <p:nvPr/>
        </p:nvSpPr>
        <p:spPr>
          <a:xfrm>
            <a:off x="552450" y="6496050"/>
            <a:ext cx="8572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Use scaling or the unitary method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CB10ED2-4CF2-41D2-BABD-BD8710219223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117908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DA4F333D-7D52-42F0-9984-CA437640B40A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5000"/>
          </a:bodyPr>
          <a:lstStyle/>
          <a:p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CHOOSE THE ROUTE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DDA5C5-1689-4AD9-B26F-12D5EE2E37E5}"/>
              </a:ext>
            </a:extLst>
          </p:cNvPr>
          <p:cNvSpPr>
            <a:spLocks noGrp="1"/>
          </p:cNvSpPr>
          <p:nvPr/>
        </p:nvSpPr>
        <p:spPr>
          <a:xfrm>
            <a:off x="552450" y="647700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Route assignment and worksheet order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B2BB23-6E19-49D6-84A2-F0AB476780CE}"/>
              </a:ext>
            </a:extLst>
          </p:cNvPr>
          <p:cNvSpPr>
            <a:spLocks noGrp="1"/>
          </p:cNvSpPr>
          <p:nvPr/>
        </p:nvSpPr>
        <p:spPr>
          <a:xfrm>
            <a:off x="552450" y="1304925"/>
            <a:ext cx="11087100" cy="38100"/>
          </a:xfrm>
          <a:prstGeom prst="rect">
            <a:avLst/>
          </a:prstGeom>
          <a:solidFill>
            <a:srgbClr val="0F766E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52037AB-2928-4874-9DBC-FBA9F399544E}"/>
              </a:ext>
            </a:extLst>
          </p:cNvPr>
          <p:cNvSpPr>
            <a:spLocks noGrp="1"/>
          </p:cNvSpPr>
          <p:nvPr/>
        </p:nvSpPr>
        <p:spPr>
          <a:xfrm>
            <a:off x="857250" y="1571625"/>
            <a:ext cx="10477500" cy="4000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6428"/>
          </a:bodyPr>
          <a:lstStyle/>
          <a:p>
            <a:pPr>
              <a:defRPr sz="21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Your teacher or cover supervisor will assign one route.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91B4C55-22E6-48B6-B504-786A6C09DF9D}"/>
              </a:ext>
            </a:extLst>
          </p:cNvPr>
          <p:cNvSpPr>
            <a:spLocks noGrp="1"/>
          </p:cNvSpPr>
          <p:nvPr/>
        </p:nvSpPr>
        <p:spPr>
          <a:xfrm>
            <a:off x="666750" y="2333625"/>
            <a:ext cx="3238500" cy="2095500"/>
          </a:xfrm>
          <a:prstGeom prst="roundRect">
            <a:avLst>
              <a:gd name="adj" fmla="val 3636"/>
            </a:avLst>
          </a:prstGeom>
          <a:solidFill>
            <a:srgbClr val="DFF7F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F39FDF-AD23-4E60-950F-803D7A4973BE}"/>
              </a:ext>
            </a:extLst>
          </p:cNvPr>
          <p:cNvSpPr>
            <a:spLocks noGrp="1"/>
          </p:cNvSpPr>
          <p:nvPr/>
        </p:nvSpPr>
        <p:spPr>
          <a:xfrm>
            <a:off x="904875" y="2571750"/>
            <a:ext cx="27622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0476"/>
          </a:bodyPr>
          <a:lstStyle/>
          <a:p>
            <a:pPr>
              <a:defRPr sz="21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SUPPORT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E803A3-CEA4-4F00-B1A6-81E5CB2EF698}"/>
              </a:ext>
            </a:extLst>
          </p:cNvPr>
          <p:cNvSpPr>
            <a:spLocks noGrp="1"/>
          </p:cNvSpPr>
          <p:nvPr/>
        </p:nvSpPr>
        <p:spPr>
          <a:xfrm>
            <a:off x="952500" y="3190875"/>
            <a:ext cx="26670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3314"/>
          </a:bodyPr>
          <a:lstStyle/>
          <a:p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slide 8</a:t>
            </a:r>
          </a:p>
          <a:p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then Support worksheet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A07AF61-7F6F-4C38-B82F-16C6E8B17959}"/>
              </a:ext>
            </a:extLst>
          </p:cNvPr>
          <p:cNvSpPr>
            <a:spLocks noGrp="1"/>
          </p:cNvSpPr>
          <p:nvPr/>
        </p:nvSpPr>
        <p:spPr>
          <a:xfrm>
            <a:off x="4381500" y="2333625"/>
            <a:ext cx="3238500" cy="2095500"/>
          </a:xfrm>
          <a:prstGeom prst="roundRect">
            <a:avLst>
              <a:gd name="adj" fmla="val 3636"/>
            </a:avLst>
          </a:prstGeom>
          <a:solidFill>
            <a:srgbClr val="EEE9FF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1D777B8-2EB5-46B2-9620-026FD540DB33}"/>
              </a:ext>
            </a:extLst>
          </p:cNvPr>
          <p:cNvSpPr>
            <a:spLocks noGrp="1"/>
          </p:cNvSpPr>
          <p:nvPr/>
        </p:nvSpPr>
        <p:spPr>
          <a:xfrm>
            <a:off x="4619625" y="2571750"/>
            <a:ext cx="27622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0476"/>
          </a:bodyPr>
          <a:lstStyle/>
          <a:p>
            <a:pPr>
              <a:defRPr sz="21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CORE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61826C-5420-4F97-AAE9-25463F062EB3}"/>
              </a:ext>
            </a:extLst>
          </p:cNvPr>
          <p:cNvSpPr>
            <a:spLocks noGrp="1"/>
          </p:cNvSpPr>
          <p:nvPr/>
        </p:nvSpPr>
        <p:spPr>
          <a:xfrm>
            <a:off x="4667250" y="3190875"/>
            <a:ext cx="26670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slide 9</a:t>
            </a:r>
          </a:p>
          <a:p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then Core worksheet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B9082D1-534F-4056-9C13-55AB2771AE01}"/>
              </a:ext>
            </a:extLst>
          </p:cNvPr>
          <p:cNvSpPr>
            <a:spLocks noGrp="1"/>
          </p:cNvSpPr>
          <p:nvPr/>
        </p:nvSpPr>
        <p:spPr>
          <a:xfrm>
            <a:off x="8096250" y="2333625"/>
            <a:ext cx="3238500" cy="2095500"/>
          </a:xfrm>
          <a:prstGeom prst="roundRect">
            <a:avLst>
              <a:gd name="adj" fmla="val 3636"/>
            </a:avLst>
          </a:prstGeom>
          <a:solidFill>
            <a:srgbClr val="FFF1E8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960745-C716-411C-8CCC-B772B0D7D234}"/>
              </a:ext>
            </a:extLst>
          </p:cNvPr>
          <p:cNvSpPr>
            <a:spLocks noGrp="1"/>
          </p:cNvSpPr>
          <p:nvPr/>
        </p:nvSpPr>
        <p:spPr>
          <a:xfrm>
            <a:off x="8334375" y="2571750"/>
            <a:ext cx="2762250" cy="381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0476"/>
          </a:bodyPr>
          <a:lstStyle/>
          <a:p>
            <a:pPr>
              <a:defRPr sz="21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STRETCH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2648504-13B2-4F69-965A-520F1C6B913F}"/>
              </a:ext>
            </a:extLst>
          </p:cNvPr>
          <p:cNvSpPr>
            <a:spLocks noGrp="1"/>
          </p:cNvSpPr>
          <p:nvPr/>
        </p:nvSpPr>
        <p:spPr>
          <a:xfrm>
            <a:off x="8382000" y="3190875"/>
            <a:ext cx="2667000" cy="762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7062"/>
          </a:bodyPr>
          <a:lstStyle/>
          <a:p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slide 10</a:t>
            </a:r>
          </a:p>
          <a:p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then Stretch worksheet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55456AD-2514-4483-9AE4-319A2497A29D}"/>
              </a:ext>
            </a:extLst>
          </p:cNvPr>
          <p:cNvSpPr>
            <a:spLocks noGrp="1"/>
          </p:cNvSpPr>
          <p:nvPr/>
        </p:nvSpPr>
        <p:spPr>
          <a:xfrm>
            <a:off x="952500" y="4953000"/>
            <a:ext cx="10001250" cy="666750"/>
          </a:xfrm>
          <a:prstGeom prst="roundRect">
            <a:avLst>
              <a:gd name="adj" fmla="val 11429"/>
            </a:avLst>
          </a:prstGeom>
          <a:solidFill>
            <a:srgbClr val="DFF7F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A71A51C-BFAE-4107-9E02-D3749785E14D}"/>
              </a:ext>
            </a:extLst>
          </p:cNvPr>
          <p:cNvSpPr>
            <a:spLocks noGrp="1"/>
          </p:cNvSpPr>
          <p:nvPr/>
        </p:nvSpPr>
        <p:spPr>
          <a:xfrm>
            <a:off x="1238250" y="5095875"/>
            <a:ext cx="94297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8611"/>
          </a:bodyPr>
          <a:lstStyle/>
          <a:p>
            <a:pPr>
              <a:def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Complete your assigned task slide only. Then move to the matching worksheet.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0263BF-9DB9-4351-9FBD-598FC3D15706}"/>
              </a:ext>
            </a:extLst>
          </p:cNvPr>
          <p:cNvSpPr>
            <a:spLocks noGrp="1"/>
          </p:cNvSpPr>
          <p:nvPr/>
        </p:nvSpPr>
        <p:spPr>
          <a:xfrm>
            <a:off x="552450" y="6496050"/>
            <a:ext cx="8572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Do not complete all three routes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781AA5F-5D6A-4B81-A4C7-77FAF29C5086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662229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8D3A8FF-9A72-4C63-83F9-2E497DC96733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5000"/>
          </a:bodyPr>
          <a:lstStyle/>
          <a:p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SUPPORT ROUTE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F950BD-3F6C-402E-9ABD-E18E7C8858D8}"/>
              </a:ext>
            </a:extLst>
          </p:cNvPr>
          <p:cNvSpPr>
            <a:spLocks noGrp="1"/>
          </p:cNvSpPr>
          <p:nvPr/>
        </p:nvSpPr>
        <p:spPr>
          <a:xfrm>
            <a:off x="552450" y="647700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this route only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E70154-649D-4ABD-9689-6C65D232E138}"/>
              </a:ext>
            </a:extLst>
          </p:cNvPr>
          <p:cNvSpPr>
            <a:spLocks noGrp="1"/>
          </p:cNvSpPr>
          <p:nvPr/>
        </p:nvSpPr>
        <p:spPr>
          <a:xfrm>
            <a:off x="552450" y="1304925"/>
            <a:ext cx="11087100" cy="38100"/>
          </a:xfrm>
          <a:prstGeom prst="rect">
            <a:avLst/>
          </a:prstGeom>
          <a:solidFill>
            <a:srgbClr val="0F766E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9C5195C-1D12-48F1-9A97-CFE25544E8F0}"/>
              </a:ext>
            </a:extLst>
          </p:cNvPr>
          <p:cNvSpPr>
            <a:spLocks noGrp="1"/>
          </p:cNvSpPr>
          <p:nvPr/>
        </p:nvSpPr>
        <p:spPr>
          <a:xfrm>
            <a:off x="714375" y="1524000"/>
            <a:ext cx="107632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If you have been assigned SUPPORT, complete these tasks, then use the Support worksheet.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E41863F-398B-4138-BBD2-72588B1A88B0}"/>
              </a:ext>
            </a:extLst>
          </p:cNvPr>
          <p:cNvSpPr>
            <a:spLocks noGrp="1"/>
          </p:cNvSpPr>
          <p:nvPr/>
        </p:nvSpPr>
        <p:spPr>
          <a:xfrm>
            <a:off x="666750" y="2047875"/>
            <a:ext cx="4667250" cy="3286125"/>
          </a:xfrm>
          <a:prstGeom prst="roundRect">
            <a:avLst>
              <a:gd name="adj" fmla="val 2319"/>
            </a:avLst>
          </a:prstGeom>
          <a:solidFill>
            <a:srgbClr val="DFF7F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C83138-A610-4C0E-8B87-488F7FB9D22A}"/>
              </a:ext>
            </a:extLst>
          </p:cNvPr>
          <p:cNvSpPr>
            <a:spLocks noGrp="1"/>
          </p:cNvSpPr>
          <p:nvPr/>
        </p:nvSpPr>
        <p:spPr>
          <a:xfrm>
            <a:off x="952500" y="2333625"/>
            <a:ext cx="3810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4667"/>
          </a:bodyPr>
          <a:lstStyle/>
          <a:p>
            <a:pPr>
              <a:def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Your support toolkit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303631-13EA-44FB-B937-DC2B31458A01}"/>
              </a:ext>
            </a:extLst>
          </p:cNvPr>
          <p:cNvSpPr>
            <a:spLocks noGrp="1"/>
          </p:cNvSpPr>
          <p:nvPr/>
        </p:nvSpPr>
        <p:spPr>
          <a:xfrm>
            <a:off x="952500" y="2905125"/>
            <a:ext cx="4000500" cy="2095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5902"/>
          </a:bodyPr>
          <a:lstStyle/>
          <a:p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a ratio</a:t>
            </a:r>
          </a:p>
          <a:p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Divide both parts by the same factor.</a:t>
            </a:r>
          </a:p>
          <a:p>
            <a:endParaRPr sz="1575" b="0">
              <a:solidFill>
                <a:srgbClr val="172B4D"/>
              </a:solidFill>
              <a:latin typeface="Bitstream Charter"/>
              <a:ea typeface="Bitstream Charter"/>
              <a:cs typeface="Bitstream Charter"/>
            </a:endParaRPr>
          </a:p>
          <a:p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Share a total</a:t>
            </a:r>
          </a:p>
          <a:p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Add the ratio parts, then divide.</a:t>
            </a:r>
          </a:p>
          <a:p>
            <a:endParaRPr sz="1575" b="0">
              <a:solidFill>
                <a:srgbClr val="172B4D"/>
              </a:solidFill>
              <a:latin typeface="Bitstream Charter"/>
              <a:ea typeface="Bitstream Charter"/>
              <a:cs typeface="Bitstream Charter"/>
            </a:endParaRPr>
          </a:p>
          <a:p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Proportion</a:t>
            </a:r>
          </a:p>
          <a:p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Find one unit, then scale up.</a:t>
            </a:r>
          </a:p>
          <a:p>
            <a:endParaRPr sz="1575" b="0">
              <a:solidFill>
                <a:srgbClr val="172B4D"/>
              </a:solidFill>
              <a:latin typeface="Bitstream Charter"/>
              <a:ea typeface="Bitstream Charter"/>
              <a:cs typeface="Bitstream Charter"/>
            </a:endParaRPr>
          </a:p>
          <a:p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Check</a:t>
            </a:r>
          </a:p>
          <a:p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Add the parts or estimate the answer.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351B338-4769-4E71-803D-AEE35491FB06}"/>
              </a:ext>
            </a:extLst>
          </p:cNvPr>
          <p:cNvSpPr>
            <a:spLocks noGrp="1"/>
          </p:cNvSpPr>
          <p:nvPr/>
        </p:nvSpPr>
        <p:spPr>
          <a:xfrm>
            <a:off x="5905500" y="2047875"/>
            <a:ext cx="5143500" cy="3286125"/>
          </a:xfrm>
          <a:prstGeom prst="roundRect">
            <a:avLst>
              <a:gd name="adj" fmla="val 2319"/>
            </a:avLst>
          </a:prstGeom>
          <a:solidFill>
            <a:srgbClr val="FFFFFF"/>
          </a:solidFill>
          <a:ln w="9525">
            <a:solidFill>
              <a:srgbClr val="D9E2EC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65BA0E-7487-4639-9DD6-FC8923D4767A}"/>
              </a:ext>
            </a:extLst>
          </p:cNvPr>
          <p:cNvSpPr>
            <a:spLocks noGrp="1"/>
          </p:cNvSpPr>
          <p:nvPr/>
        </p:nvSpPr>
        <p:spPr>
          <a:xfrm>
            <a:off x="6191250" y="2333625"/>
            <a:ext cx="4191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4667"/>
          </a:bodyPr>
          <a:lstStyle/>
          <a:p>
            <a:pPr>
              <a:def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these tasks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9A6820-A2CB-43F2-ADE4-E18C75EE5646}"/>
              </a:ext>
            </a:extLst>
          </p:cNvPr>
          <p:cNvSpPr>
            <a:spLocks noGrp="1"/>
          </p:cNvSpPr>
          <p:nvPr/>
        </p:nvSpPr>
        <p:spPr>
          <a:xfrm>
            <a:off x="6191250" y="2857500"/>
            <a:ext cx="4000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16E7F2-52E1-43BB-ABA4-5C6446095BCC}"/>
              </a:ext>
            </a:extLst>
          </p:cNvPr>
          <p:cNvSpPr>
            <a:spLocks noGrp="1"/>
          </p:cNvSpPr>
          <p:nvPr/>
        </p:nvSpPr>
        <p:spPr>
          <a:xfrm>
            <a:off x="6648450" y="2857500"/>
            <a:ext cx="38290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4:8.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2776E5-F2ED-4635-9AF3-D04F2594349C}"/>
              </a:ext>
            </a:extLst>
          </p:cNvPr>
          <p:cNvSpPr>
            <a:spLocks noGrp="1"/>
          </p:cNvSpPr>
          <p:nvPr/>
        </p:nvSpPr>
        <p:spPr>
          <a:xfrm>
            <a:off x="6191250" y="3314700"/>
            <a:ext cx="4000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C08654A-611A-4FE9-A29F-D81B7C643ECF}"/>
              </a:ext>
            </a:extLst>
          </p:cNvPr>
          <p:cNvSpPr>
            <a:spLocks noGrp="1"/>
          </p:cNvSpPr>
          <p:nvPr/>
        </p:nvSpPr>
        <p:spPr>
          <a:xfrm>
            <a:off x="6648450" y="3314700"/>
            <a:ext cx="38290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6:9.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E42031D-093A-4CCB-AD05-8182686246D1}"/>
              </a:ext>
            </a:extLst>
          </p:cNvPr>
          <p:cNvSpPr>
            <a:spLocks noGrp="1"/>
          </p:cNvSpPr>
          <p:nvPr/>
        </p:nvSpPr>
        <p:spPr>
          <a:xfrm>
            <a:off x="6191250" y="3771900"/>
            <a:ext cx="4000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208083-8DA3-436A-972D-32CD9C89852F}"/>
              </a:ext>
            </a:extLst>
          </p:cNvPr>
          <p:cNvSpPr>
            <a:spLocks noGrp="1"/>
          </p:cNvSpPr>
          <p:nvPr/>
        </p:nvSpPr>
        <p:spPr>
          <a:xfrm>
            <a:off x="6648450" y="3771900"/>
            <a:ext cx="38290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Share 20 in the ratio 1:3.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A02AB2-2B27-4103-9A91-E1B6A8533A1C}"/>
              </a:ext>
            </a:extLst>
          </p:cNvPr>
          <p:cNvSpPr>
            <a:spLocks noGrp="1"/>
          </p:cNvSpPr>
          <p:nvPr/>
        </p:nvSpPr>
        <p:spPr>
          <a:xfrm>
            <a:off x="6191250" y="4229100"/>
            <a:ext cx="4000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9C88F11-6A91-4112-9B0F-8BDF3865CD0F}"/>
              </a:ext>
            </a:extLst>
          </p:cNvPr>
          <p:cNvSpPr>
            <a:spLocks noGrp="1"/>
          </p:cNvSpPr>
          <p:nvPr/>
        </p:nvSpPr>
        <p:spPr>
          <a:xfrm>
            <a:off x="6648450" y="4229100"/>
            <a:ext cx="38290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Share £30 in the ratio 2:3.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479FA97-3E9D-40F4-A2EB-7B835A9758A1}"/>
              </a:ext>
            </a:extLst>
          </p:cNvPr>
          <p:cNvSpPr>
            <a:spLocks noGrp="1"/>
          </p:cNvSpPr>
          <p:nvPr/>
        </p:nvSpPr>
        <p:spPr>
          <a:xfrm>
            <a:off x="6191250" y="4686300"/>
            <a:ext cx="4000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749739A-40D2-4246-94A4-23597052BB85}"/>
              </a:ext>
            </a:extLst>
          </p:cNvPr>
          <p:cNvSpPr>
            <a:spLocks noGrp="1"/>
          </p:cNvSpPr>
          <p:nvPr/>
        </p:nvSpPr>
        <p:spPr>
          <a:xfrm>
            <a:off x="6648450" y="4686300"/>
            <a:ext cx="3829050" cy="4572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3 notebooks cost £6. Find the cost of 5.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91069328-D549-43DF-921C-647CEE3EF961}"/>
              </a:ext>
            </a:extLst>
          </p:cNvPr>
          <p:cNvSpPr>
            <a:spLocks noGrp="1"/>
          </p:cNvSpPr>
          <p:nvPr/>
        </p:nvSpPr>
        <p:spPr>
          <a:xfrm>
            <a:off x="857250" y="5619750"/>
            <a:ext cx="10096500" cy="400050"/>
          </a:xfrm>
          <a:prstGeom prst="roundRect">
            <a:avLst>
              <a:gd name="adj" fmla="val 19048"/>
            </a:avLst>
          </a:prstGeom>
          <a:solidFill>
            <a:srgbClr val="DFF7F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E84B71-C92A-4670-91DE-5644DED5DA14}"/>
              </a:ext>
            </a:extLst>
          </p:cNvPr>
          <p:cNvSpPr>
            <a:spLocks noGrp="1"/>
          </p:cNvSpPr>
          <p:nvPr/>
        </p:nvSpPr>
        <p:spPr>
          <a:xfrm>
            <a:off x="1095375" y="5686425"/>
            <a:ext cx="962025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6667"/>
          </a:bodyPr>
          <a:lstStyle/>
          <a:p>
            <a:pPr>
              <a:defRPr sz="15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Stop after this slide. Move to the Support worksheet.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312B4A9-09C4-439D-BD43-BF1EB6B27DF0}"/>
              </a:ext>
            </a:extLst>
          </p:cNvPr>
          <p:cNvSpPr>
            <a:spLocks noGrp="1"/>
          </p:cNvSpPr>
          <p:nvPr/>
        </p:nvSpPr>
        <p:spPr>
          <a:xfrm>
            <a:off x="552450" y="6496050"/>
            <a:ext cx="8572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Support route | Slide 8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5A60FB4-5F2C-4D19-99B7-8337947CF351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5953496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8327822-9849-4E25-8770-DC18032D115B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5000"/>
          </a:bodyPr>
          <a:lstStyle/>
          <a:p>
            <a:pPr>
              <a:defRPr sz="12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CORE ROUTE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8C770E8-2E83-4FDE-B8D2-7DE9B312ED51}"/>
              </a:ext>
            </a:extLst>
          </p:cNvPr>
          <p:cNvSpPr>
            <a:spLocks noGrp="1"/>
          </p:cNvSpPr>
          <p:nvPr/>
        </p:nvSpPr>
        <p:spPr>
          <a:xfrm>
            <a:off x="552450" y="647700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this route only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B9A1A8-2583-44DC-9075-478E011BC8C2}"/>
              </a:ext>
            </a:extLst>
          </p:cNvPr>
          <p:cNvSpPr>
            <a:spLocks noGrp="1"/>
          </p:cNvSpPr>
          <p:nvPr/>
        </p:nvSpPr>
        <p:spPr>
          <a:xfrm>
            <a:off x="552450" y="1304925"/>
            <a:ext cx="11087100" cy="38100"/>
          </a:xfrm>
          <a:prstGeom prst="rect">
            <a:avLst/>
          </a:prstGeom>
          <a:solidFill>
            <a:srgbClr val="1F6FEB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8FF9A4-DC3B-4320-8EE2-871FE4EAA65F}"/>
              </a:ext>
            </a:extLst>
          </p:cNvPr>
          <p:cNvSpPr>
            <a:spLocks noGrp="1"/>
          </p:cNvSpPr>
          <p:nvPr/>
        </p:nvSpPr>
        <p:spPr>
          <a:xfrm>
            <a:off x="714375" y="1524000"/>
            <a:ext cx="107632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If you have been assigned CORE, complete these tasks, then use the Core worksheet.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958184-07AF-460D-88E8-617E814FB898}"/>
              </a:ext>
            </a:extLst>
          </p:cNvPr>
          <p:cNvSpPr>
            <a:spLocks noGrp="1"/>
          </p:cNvSpPr>
          <p:nvPr/>
        </p:nvSpPr>
        <p:spPr>
          <a:xfrm>
            <a:off x="762000" y="2095500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D46F16-9F61-4AF9-8552-88BEA6FD0F93}"/>
              </a:ext>
            </a:extLst>
          </p:cNvPr>
          <p:cNvSpPr>
            <a:spLocks noGrp="1"/>
          </p:cNvSpPr>
          <p:nvPr/>
        </p:nvSpPr>
        <p:spPr>
          <a:xfrm>
            <a:off x="1219200" y="2095500"/>
            <a:ext cx="98298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18:24.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9DF4B9-F25B-4C64-A33A-660A67795E46}"/>
              </a:ext>
            </a:extLst>
          </p:cNvPr>
          <p:cNvSpPr>
            <a:spLocks noGrp="1"/>
          </p:cNvSpPr>
          <p:nvPr/>
        </p:nvSpPr>
        <p:spPr>
          <a:xfrm>
            <a:off x="762000" y="2667000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ACE74C-9F5F-49F7-B13A-B9AB3042C34A}"/>
              </a:ext>
            </a:extLst>
          </p:cNvPr>
          <p:cNvSpPr>
            <a:spLocks noGrp="1"/>
          </p:cNvSpPr>
          <p:nvPr/>
        </p:nvSpPr>
        <p:spPr>
          <a:xfrm>
            <a:off x="1219200" y="2667000"/>
            <a:ext cx="98298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Divide £42 in the ratio 2:5.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AE5226-9763-4F10-832A-EC44F04B057A}"/>
              </a:ext>
            </a:extLst>
          </p:cNvPr>
          <p:cNvSpPr>
            <a:spLocks noGrp="1"/>
          </p:cNvSpPr>
          <p:nvPr/>
        </p:nvSpPr>
        <p:spPr>
          <a:xfrm>
            <a:off x="762000" y="3238500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FC9988-E0DD-4A2B-BD5C-1107E23B7A19}"/>
              </a:ext>
            </a:extLst>
          </p:cNvPr>
          <p:cNvSpPr>
            <a:spLocks noGrp="1"/>
          </p:cNvSpPr>
          <p:nvPr/>
        </p:nvSpPr>
        <p:spPr>
          <a:xfrm>
            <a:off x="1219200" y="3238500"/>
            <a:ext cx="98298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 class has 32 pupils. Boys:girls = 3:5. Find each number.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6123A22-F88C-4402-B234-79D8BA9C3CBD}"/>
              </a:ext>
            </a:extLst>
          </p:cNvPr>
          <p:cNvSpPr>
            <a:spLocks noGrp="1"/>
          </p:cNvSpPr>
          <p:nvPr/>
        </p:nvSpPr>
        <p:spPr>
          <a:xfrm>
            <a:off x="762000" y="3810000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46B4161-C943-4EB3-8D3D-5049BF172F74}"/>
              </a:ext>
            </a:extLst>
          </p:cNvPr>
          <p:cNvSpPr>
            <a:spLocks noGrp="1"/>
          </p:cNvSpPr>
          <p:nvPr/>
        </p:nvSpPr>
        <p:spPr>
          <a:xfrm>
            <a:off x="1219200" y="3810000"/>
            <a:ext cx="98298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4 tickets cost £18. What do 10 tickets cost?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C73546-8995-47A1-A7CE-B6CD6BD7CC4D}"/>
              </a:ext>
            </a:extLst>
          </p:cNvPr>
          <p:cNvSpPr>
            <a:spLocks noGrp="1"/>
          </p:cNvSpPr>
          <p:nvPr/>
        </p:nvSpPr>
        <p:spPr>
          <a:xfrm>
            <a:off x="762000" y="4381500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CD8CFD4-94E7-4701-A6B8-2602A55AC431}"/>
              </a:ext>
            </a:extLst>
          </p:cNvPr>
          <p:cNvSpPr>
            <a:spLocks noGrp="1"/>
          </p:cNvSpPr>
          <p:nvPr/>
        </p:nvSpPr>
        <p:spPr>
          <a:xfrm>
            <a:off x="1219200" y="4381500"/>
            <a:ext cx="98298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 map uses 1 cm : 5 km. How far is 7 cm?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B91CB3-EA77-402C-8F16-27649A6177C6}"/>
              </a:ext>
            </a:extLst>
          </p:cNvPr>
          <p:cNvSpPr>
            <a:spLocks noGrp="1"/>
          </p:cNvSpPr>
          <p:nvPr/>
        </p:nvSpPr>
        <p:spPr>
          <a:xfrm>
            <a:off x="762000" y="4953000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6.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3476EB-7A2B-43BE-803A-FEE61B8905F4}"/>
              </a:ext>
            </a:extLst>
          </p:cNvPr>
          <p:cNvSpPr>
            <a:spLocks noGrp="1"/>
          </p:cNvSpPr>
          <p:nvPr/>
        </p:nvSpPr>
        <p:spPr>
          <a:xfrm>
            <a:off x="1219200" y="4953000"/>
            <a:ext cx="98298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 recipe for 4 uses 300 g flour. How much for 10?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1E6BCEA-E1E4-4523-9235-A57D3F3FF858}"/>
              </a:ext>
            </a:extLst>
          </p:cNvPr>
          <p:cNvSpPr>
            <a:spLocks noGrp="1"/>
          </p:cNvSpPr>
          <p:nvPr/>
        </p:nvSpPr>
        <p:spPr>
          <a:xfrm>
            <a:off x="857250" y="5619750"/>
            <a:ext cx="10096500" cy="428625"/>
          </a:xfrm>
          <a:prstGeom prst="roundRect">
            <a:avLst>
              <a:gd name="adj" fmla="val 17778"/>
            </a:avLst>
          </a:prstGeom>
          <a:solidFill>
            <a:srgbClr val="EEE9FF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635D77E-2479-418D-B424-5BB015A11486}"/>
              </a:ext>
            </a:extLst>
          </p:cNvPr>
          <p:cNvSpPr>
            <a:spLocks noGrp="1"/>
          </p:cNvSpPr>
          <p:nvPr/>
        </p:nvSpPr>
        <p:spPr>
          <a:xfrm>
            <a:off x="1143000" y="5695950"/>
            <a:ext cx="9525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6667"/>
          </a:bodyPr>
          <a:lstStyle/>
          <a:p>
            <a:pPr>
              <a:def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Stop after this slide. Move to the Core worksheet. Show a method, not just an answer.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314BE0-057F-4F66-B595-D3F6BCB32A27}"/>
              </a:ext>
            </a:extLst>
          </p:cNvPr>
          <p:cNvSpPr>
            <a:spLocks noGrp="1"/>
          </p:cNvSpPr>
          <p:nvPr/>
        </p:nvSpPr>
        <p:spPr>
          <a:xfrm>
            <a:off x="552450" y="6496050"/>
            <a:ext cx="8572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Core route | Slide 9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D05C1B2-9263-4DBE-BAE4-54E791F28B6B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178462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24E3F39-5110-4FA9-9E52-CBDAF62F4902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5000"/>
          </a:bodyPr>
          <a:lstStyle/>
          <a:p>
            <a:pPr>
              <a:defRPr sz="12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STRETCH ROUTE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C004E7-F3F6-4951-8926-D79645A33177}"/>
              </a:ext>
            </a:extLst>
          </p:cNvPr>
          <p:cNvSpPr>
            <a:spLocks noGrp="1"/>
          </p:cNvSpPr>
          <p:nvPr/>
        </p:nvSpPr>
        <p:spPr>
          <a:xfrm>
            <a:off x="552450" y="647700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Complete this route only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2770BF7-06D7-49A4-B4C1-705338302BC4}"/>
              </a:ext>
            </a:extLst>
          </p:cNvPr>
          <p:cNvSpPr>
            <a:spLocks noGrp="1"/>
          </p:cNvSpPr>
          <p:nvPr/>
        </p:nvSpPr>
        <p:spPr>
          <a:xfrm>
            <a:off x="552450" y="1304925"/>
            <a:ext cx="11087100" cy="38100"/>
          </a:xfrm>
          <a:prstGeom prst="rect">
            <a:avLst/>
          </a:prstGeom>
          <a:solidFill>
            <a:srgbClr val="F97316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3DA5F6E-473C-491C-8320-BF29FBB47855}"/>
              </a:ext>
            </a:extLst>
          </p:cNvPr>
          <p:cNvSpPr>
            <a:spLocks noGrp="1"/>
          </p:cNvSpPr>
          <p:nvPr/>
        </p:nvSpPr>
        <p:spPr>
          <a:xfrm>
            <a:off x="714375" y="1524000"/>
            <a:ext cx="1076325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If you have been assigned STRETCH, complete these tasks, then use the Stretch worksheet.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CEB0F67-3088-4440-8A99-2F458504B805}"/>
              </a:ext>
            </a:extLst>
          </p:cNvPr>
          <p:cNvSpPr>
            <a:spLocks noGrp="1"/>
          </p:cNvSpPr>
          <p:nvPr/>
        </p:nvSpPr>
        <p:spPr>
          <a:xfrm>
            <a:off x="762000" y="2095500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86A58D-29BE-4943-B668-96721C24617D}"/>
              </a:ext>
            </a:extLst>
          </p:cNvPr>
          <p:cNvSpPr>
            <a:spLocks noGrp="1"/>
          </p:cNvSpPr>
          <p:nvPr/>
        </p:nvSpPr>
        <p:spPr>
          <a:xfrm>
            <a:off x="1219200" y="2095500"/>
            <a:ext cx="98298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 ratio 3:7 represents 80. Find both parts.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27CD15-1A20-4D49-A355-D658BD1EB542}"/>
              </a:ext>
            </a:extLst>
          </p:cNvPr>
          <p:cNvSpPr>
            <a:spLocks noGrp="1"/>
          </p:cNvSpPr>
          <p:nvPr/>
        </p:nvSpPr>
        <p:spPr>
          <a:xfrm>
            <a:off x="762000" y="2667000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3E6DCDD-CC9B-49CF-84CF-A2C5AB2F88B9}"/>
              </a:ext>
            </a:extLst>
          </p:cNvPr>
          <p:cNvSpPr>
            <a:spLocks noGrp="1"/>
          </p:cNvSpPr>
          <p:nvPr/>
        </p:nvSpPr>
        <p:spPr>
          <a:xfrm>
            <a:off x="1219200" y="2667000"/>
            <a:ext cx="98298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£48 is shared in the ratio 5:7. Find each share.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4B1064-658C-4265-9491-891D3B7B9641}"/>
              </a:ext>
            </a:extLst>
          </p:cNvPr>
          <p:cNvSpPr>
            <a:spLocks noGrp="1"/>
          </p:cNvSpPr>
          <p:nvPr/>
        </p:nvSpPr>
        <p:spPr>
          <a:xfrm>
            <a:off x="762000" y="3238500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7C27CC-E8B3-403D-983F-288729512854}"/>
              </a:ext>
            </a:extLst>
          </p:cNvPr>
          <p:cNvSpPr>
            <a:spLocks noGrp="1"/>
          </p:cNvSpPr>
          <p:nvPr/>
        </p:nvSpPr>
        <p:spPr>
          <a:xfrm>
            <a:off x="1219200" y="3238500"/>
            <a:ext cx="98298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 mixture is 2:3 and totals 1.25 L. Find both amounts.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E615262-87AD-4705-A9A8-2D03F9D1C76B}"/>
              </a:ext>
            </a:extLst>
          </p:cNvPr>
          <p:cNvSpPr>
            <a:spLocks noGrp="1"/>
          </p:cNvSpPr>
          <p:nvPr/>
        </p:nvSpPr>
        <p:spPr>
          <a:xfrm>
            <a:off x="762000" y="3810000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4.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8B1DD5-A2DD-49C8-A840-B3D3BB31D104}"/>
              </a:ext>
            </a:extLst>
          </p:cNvPr>
          <p:cNvSpPr>
            <a:spLocks noGrp="1"/>
          </p:cNvSpPr>
          <p:nvPr/>
        </p:nvSpPr>
        <p:spPr>
          <a:xfrm>
            <a:off x="1219200" y="3810000"/>
            <a:ext cx="98298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8 books cost £22.40. What do 15 books cost?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0342075-9FC6-4B68-8D39-558F06F56BDF}"/>
              </a:ext>
            </a:extLst>
          </p:cNvPr>
          <p:cNvSpPr>
            <a:spLocks noGrp="1"/>
          </p:cNvSpPr>
          <p:nvPr/>
        </p:nvSpPr>
        <p:spPr>
          <a:xfrm>
            <a:off x="762000" y="4381500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5.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278D05-0DAD-4E96-B516-E289D95D9240}"/>
              </a:ext>
            </a:extLst>
          </p:cNvPr>
          <p:cNvSpPr>
            <a:spLocks noGrp="1"/>
          </p:cNvSpPr>
          <p:nvPr/>
        </p:nvSpPr>
        <p:spPr>
          <a:xfrm>
            <a:off x="1219200" y="4381500"/>
            <a:ext cx="98298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Is 4:7 equivalent to 7:10 after adding 3 to both parts? Explain.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EF20922-E34D-4ED6-B6C5-9A94EF3D0C43}"/>
              </a:ext>
            </a:extLst>
          </p:cNvPr>
          <p:cNvSpPr>
            <a:spLocks noGrp="1"/>
          </p:cNvSpPr>
          <p:nvPr/>
        </p:nvSpPr>
        <p:spPr>
          <a:xfrm>
            <a:off x="762000" y="4953000"/>
            <a:ext cx="40005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6.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2A4EAD1-138A-4A5D-A142-F251A78063F4}"/>
              </a:ext>
            </a:extLst>
          </p:cNvPr>
          <p:cNvSpPr>
            <a:spLocks noGrp="1"/>
          </p:cNvSpPr>
          <p:nvPr/>
        </p:nvSpPr>
        <p:spPr>
          <a:xfrm>
            <a:off x="1219200" y="4953000"/>
            <a:ext cx="9829800" cy="571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Write a general rule for sharing T in the ratio a:b.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DA56CD8-9895-4FDB-8170-05ADC319272B}"/>
              </a:ext>
            </a:extLst>
          </p:cNvPr>
          <p:cNvSpPr>
            <a:spLocks noGrp="1"/>
          </p:cNvSpPr>
          <p:nvPr/>
        </p:nvSpPr>
        <p:spPr>
          <a:xfrm>
            <a:off x="857250" y="5619750"/>
            <a:ext cx="10096500" cy="428625"/>
          </a:xfrm>
          <a:prstGeom prst="roundRect">
            <a:avLst>
              <a:gd name="adj" fmla="val 17778"/>
            </a:avLst>
          </a:prstGeom>
          <a:solidFill>
            <a:srgbClr val="FFF1E8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F381B4C-C823-4B7C-BDA9-1D91CCA29708}"/>
              </a:ext>
            </a:extLst>
          </p:cNvPr>
          <p:cNvSpPr>
            <a:spLocks noGrp="1"/>
          </p:cNvSpPr>
          <p:nvPr/>
        </p:nvSpPr>
        <p:spPr>
          <a:xfrm>
            <a:off x="1143000" y="5695950"/>
            <a:ext cx="9525000" cy="2667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6667"/>
          </a:bodyPr>
          <a:lstStyle/>
          <a:p>
            <a:pPr>
              <a:def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Stop after this slide. Move to the Stretch worksheet. Give clear reasons.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1A6162-E7FE-4FD7-9A69-F6C422697349}"/>
              </a:ext>
            </a:extLst>
          </p:cNvPr>
          <p:cNvSpPr>
            <a:spLocks noGrp="1"/>
          </p:cNvSpPr>
          <p:nvPr/>
        </p:nvSpPr>
        <p:spPr>
          <a:xfrm>
            <a:off x="552450" y="6496050"/>
            <a:ext cx="8572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Stretch route | Slide 10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EE062B7-73CC-4B2A-874D-9CDBDA3091F1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64059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E29AF98A-962D-4E26-8607-C9789CC3CE66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5000"/>
          </a:bodyPr>
          <a:lstStyle/>
          <a:p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FINISH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34BC46E-3A3D-4945-8D58-FB4F15FE1DD4}"/>
              </a:ext>
            </a:extLst>
          </p:cNvPr>
          <p:cNvSpPr>
            <a:spLocks noGrp="1"/>
          </p:cNvSpPr>
          <p:nvPr/>
        </p:nvSpPr>
        <p:spPr>
          <a:xfrm>
            <a:off x="552450" y="647700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Challenge and exit ticket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DA3864-CFA2-4BFB-BFFF-CA1AA3B14687}"/>
              </a:ext>
            </a:extLst>
          </p:cNvPr>
          <p:cNvSpPr>
            <a:spLocks noGrp="1"/>
          </p:cNvSpPr>
          <p:nvPr/>
        </p:nvSpPr>
        <p:spPr>
          <a:xfrm>
            <a:off x="552450" y="1304925"/>
            <a:ext cx="11087100" cy="38100"/>
          </a:xfrm>
          <a:prstGeom prst="rect">
            <a:avLst/>
          </a:prstGeom>
          <a:solidFill>
            <a:srgbClr val="0F766E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83B177E-FA05-40A2-8B50-9557E9A52C5D}"/>
              </a:ext>
            </a:extLst>
          </p:cNvPr>
          <p:cNvSpPr>
            <a:spLocks noGrp="1"/>
          </p:cNvSpPr>
          <p:nvPr/>
        </p:nvSpPr>
        <p:spPr>
          <a:xfrm>
            <a:off x="666750" y="1809750"/>
            <a:ext cx="4953000" cy="2952750"/>
          </a:xfrm>
          <a:prstGeom prst="roundRect">
            <a:avLst>
              <a:gd name="adj" fmla="val 2581"/>
            </a:avLst>
          </a:prstGeom>
          <a:solidFill>
            <a:srgbClr val="EEE9FF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96854D-A77A-4FE9-ADDC-99C1A10930C5}"/>
              </a:ext>
            </a:extLst>
          </p:cNvPr>
          <p:cNvSpPr>
            <a:spLocks noGrp="1"/>
          </p:cNvSpPr>
          <p:nvPr/>
        </p:nvSpPr>
        <p:spPr>
          <a:xfrm>
            <a:off x="952500" y="2095500"/>
            <a:ext cx="3810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4667"/>
          </a:bodyPr>
          <a:lstStyle/>
          <a:p>
            <a:pPr>
              <a:defRPr sz="18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Challenge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7EA650-CD2F-4E08-A4E7-498BABDFCA24}"/>
              </a:ext>
            </a:extLst>
          </p:cNvPr>
          <p:cNvSpPr>
            <a:spLocks noGrp="1"/>
          </p:cNvSpPr>
          <p:nvPr/>
        </p:nvSpPr>
        <p:spPr>
          <a:xfrm>
            <a:off x="952500" y="2714625"/>
            <a:ext cx="4000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2CECBE9-0AC1-4077-A0E5-D11D1B28DCD7}"/>
              </a:ext>
            </a:extLst>
          </p:cNvPr>
          <p:cNvSpPr>
            <a:spLocks noGrp="1"/>
          </p:cNvSpPr>
          <p:nvPr/>
        </p:nvSpPr>
        <p:spPr>
          <a:xfrm>
            <a:off x="1409700" y="2714625"/>
            <a:ext cx="36385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Share 84 in the ratio 3:4.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821EF5-1737-4C0B-8FA9-72E465F4F949}"/>
              </a:ext>
            </a:extLst>
          </p:cNvPr>
          <p:cNvSpPr>
            <a:spLocks noGrp="1"/>
          </p:cNvSpPr>
          <p:nvPr/>
        </p:nvSpPr>
        <p:spPr>
          <a:xfrm>
            <a:off x="952500" y="3381375"/>
            <a:ext cx="4000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FDB6D6-A43F-40E0-B281-66DA6AC54735}"/>
              </a:ext>
            </a:extLst>
          </p:cNvPr>
          <p:cNvSpPr>
            <a:spLocks noGrp="1"/>
          </p:cNvSpPr>
          <p:nvPr/>
        </p:nvSpPr>
        <p:spPr>
          <a:xfrm>
            <a:off x="1409700" y="3381375"/>
            <a:ext cx="36385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7 kg apples cost £12.60. What do 4 kg cost?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0FD31C-FDE6-4C6E-BA2C-68BCAB893AC3}"/>
              </a:ext>
            </a:extLst>
          </p:cNvPr>
          <p:cNvSpPr>
            <a:spLocks noGrp="1"/>
          </p:cNvSpPr>
          <p:nvPr/>
        </p:nvSpPr>
        <p:spPr>
          <a:xfrm>
            <a:off x="952500" y="4048125"/>
            <a:ext cx="4000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4E3967-FF9F-4B2A-B058-0B21A54F82DA}"/>
              </a:ext>
            </a:extLst>
          </p:cNvPr>
          <p:cNvSpPr>
            <a:spLocks noGrp="1"/>
          </p:cNvSpPr>
          <p:nvPr/>
        </p:nvSpPr>
        <p:spPr>
          <a:xfrm>
            <a:off x="1409700" y="4048125"/>
            <a:ext cx="36385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Explain how to check a ratio answer.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E2C9947-6202-4259-9A02-3315B66A171A}"/>
              </a:ext>
            </a:extLst>
          </p:cNvPr>
          <p:cNvSpPr>
            <a:spLocks noGrp="1"/>
          </p:cNvSpPr>
          <p:nvPr/>
        </p:nvSpPr>
        <p:spPr>
          <a:xfrm>
            <a:off x="6096000" y="1809750"/>
            <a:ext cx="4953000" cy="2952750"/>
          </a:xfrm>
          <a:prstGeom prst="roundRect">
            <a:avLst>
              <a:gd name="adj" fmla="val 2581"/>
            </a:avLst>
          </a:prstGeom>
          <a:solidFill>
            <a:srgbClr val="DFF7F2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C6773A-0048-4162-A495-AC050EC70436}"/>
              </a:ext>
            </a:extLst>
          </p:cNvPr>
          <p:cNvSpPr>
            <a:spLocks noGrp="1"/>
          </p:cNvSpPr>
          <p:nvPr/>
        </p:nvSpPr>
        <p:spPr>
          <a:xfrm>
            <a:off x="6381750" y="2095500"/>
            <a:ext cx="3810000" cy="304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4667"/>
          </a:bodyPr>
          <a:lstStyle/>
          <a:p>
            <a:pPr>
              <a:def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Exit ticket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86561BF-1B29-4361-A55A-70BD039D7803}"/>
              </a:ext>
            </a:extLst>
          </p:cNvPr>
          <p:cNvSpPr>
            <a:spLocks noGrp="1"/>
          </p:cNvSpPr>
          <p:nvPr/>
        </p:nvSpPr>
        <p:spPr>
          <a:xfrm>
            <a:off x="6381750" y="2714625"/>
            <a:ext cx="4000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1.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030EB6C-6B5A-434C-BBF0-E69865B35FD8}"/>
              </a:ext>
            </a:extLst>
          </p:cNvPr>
          <p:cNvSpPr>
            <a:spLocks noGrp="1"/>
          </p:cNvSpPr>
          <p:nvPr/>
        </p:nvSpPr>
        <p:spPr>
          <a:xfrm>
            <a:off x="6838950" y="2714625"/>
            <a:ext cx="36385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Simplify 21:28.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565FAB4-1D51-4A6E-9F5B-E46AE330FDAD}"/>
              </a:ext>
            </a:extLst>
          </p:cNvPr>
          <p:cNvSpPr>
            <a:spLocks noGrp="1"/>
          </p:cNvSpPr>
          <p:nvPr/>
        </p:nvSpPr>
        <p:spPr>
          <a:xfrm>
            <a:off x="6381750" y="3381375"/>
            <a:ext cx="4000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2.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1E69D9F-F580-4301-A5A4-0DA69ECF4494}"/>
              </a:ext>
            </a:extLst>
          </p:cNvPr>
          <p:cNvSpPr>
            <a:spLocks noGrp="1"/>
          </p:cNvSpPr>
          <p:nvPr/>
        </p:nvSpPr>
        <p:spPr>
          <a:xfrm>
            <a:off x="6838950" y="3381375"/>
            <a:ext cx="36385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Share 36 in the ratio 1:2.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8A8E01A-8717-4FFB-9B10-FECC0656B86B}"/>
              </a:ext>
            </a:extLst>
          </p:cNvPr>
          <p:cNvSpPr>
            <a:spLocks noGrp="1"/>
          </p:cNvSpPr>
          <p:nvPr/>
        </p:nvSpPr>
        <p:spPr>
          <a:xfrm>
            <a:off x="6381750" y="4048125"/>
            <a:ext cx="4000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3.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EEA2E1D-7F2E-4A2A-A763-3C5606E76967}"/>
              </a:ext>
            </a:extLst>
          </p:cNvPr>
          <p:cNvSpPr>
            <a:spLocks noGrp="1"/>
          </p:cNvSpPr>
          <p:nvPr/>
        </p:nvSpPr>
        <p:spPr>
          <a:xfrm>
            <a:off x="6838950" y="4048125"/>
            <a:ext cx="3638550" cy="666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A £4 item is scaled by 5. What is the new price?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83F3C6-6589-4877-A5DA-F12BD0B34A46}"/>
              </a:ext>
            </a:extLst>
          </p:cNvPr>
          <p:cNvSpPr>
            <a:spLocks noGrp="1"/>
          </p:cNvSpPr>
          <p:nvPr/>
        </p:nvSpPr>
        <p:spPr>
          <a:xfrm>
            <a:off x="552450" y="6496050"/>
            <a:ext cx="8572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Use the answer pages after the lesson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CEB78F1-339B-40F0-A719-5C0ECCCB280D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5300380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2AE7273-7BA9-4F61-BF3D-BD66C609D60D}"/>
              </a:ext>
            </a:extLst>
          </p:cNvPr>
          <p:cNvSpPr>
            <a:spLocks noGrp="1"/>
          </p:cNvSpPr>
          <p:nvPr/>
        </p:nvSpPr>
        <p:spPr>
          <a:xfrm>
            <a:off x="552450" y="342900"/>
            <a:ext cx="10001250" cy="2286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75000"/>
          </a:bodyPr>
          <a:lstStyle/>
          <a:p>
            <a:pPr>
              <a:def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SEPARATE ANSWERS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74C0D1-08E2-4A72-B2C5-1FB5E9DA714F}"/>
              </a:ext>
            </a:extLst>
          </p:cNvPr>
          <p:cNvSpPr>
            <a:spLocks noGrp="1"/>
          </p:cNvSpPr>
          <p:nvPr/>
        </p:nvSpPr>
        <p:spPr>
          <a:xfrm>
            <a:off x="552450" y="647700"/>
            <a:ext cx="10858500" cy="55245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102A43"/>
                </a:solidFill>
                <a:latin typeface="Bitstream Charter"/>
                <a:ea typeface="Bitstream Charter"/>
                <a:cs typeface="Bitstream Charter"/>
              </a:rPr>
              <a:t>Support, Core and Stretch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680EBA-32F8-4A78-96E1-F912CAC2AFBB}"/>
              </a:ext>
            </a:extLst>
          </p:cNvPr>
          <p:cNvSpPr>
            <a:spLocks noGrp="1"/>
          </p:cNvSpPr>
          <p:nvPr/>
        </p:nvSpPr>
        <p:spPr>
          <a:xfrm>
            <a:off x="552450" y="1304925"/>
            <a:ext cx="11087100" cy="38100"/>
          </a:xfrm>
          <a:prstGeom prst="rect">
            <a:avLst/>
          </a:prstGeom>
          <a:solidFill>
            <a:srgbClr val="0F766E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5F2823-67EB-40F2-8AD8-71CE5104BD27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4762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0952"/>
          </a:bodyPr>
          <a:lstStyle/>
          <a:p>
            <a:pPr>
              <a:defRPr sz="15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0F766E"/>
                </a:solidFill>
                <a:latin typeface="Bitstream Charter"/>
                <a:ea typeface="Bitstream Charter"/>
                <a:cs typeface="Bitstream Charter"/>
              </a:rPr>
              <a:t>Support answers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C3D48B-17DA-4C59-874A-9AED9B11C7E0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4762500" cy="1714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1. 1:2</a:t>
            </a:r>
          </a:p>
          <a:p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2. 2:3</a:t>
            </a:r>
          </a:p>
          <a:p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3. 5 and 15</a:t>
            </a:r>
          </a:p>
          <a:p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4. £12 and £18</a:t>
            </a:r>
          </a:p>
          <a:p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5. £10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FDA395-A6F1-4641-835C-1750ECABC056}"/>
              </a:ext>
            </a:extLst>
          </p:cNvPr>
          <p:cNvSpPr>
            <a:spLocks noGrp="1"/>
          </p:cNvSpPr>
          <p:nvPr/>
        </p:nvSpPr>
        <p:spPr>
          <a:xfrm>
            <a:off x="6191250" y="1714500"/>
            <a:ext cx="4762500" cy="2857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0952"/>
          </a:bodyPr>
          <a:lstStyle/>
          <a:p>
            <a:pPr>
              <a:def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1">
                <a:solidFill>
                  <a:srgbClr val="1F6FEB"/>
                </a:solidFill>
                <a:latin typeface="Bitstream Charter"/>
                <a:ea typeface="Bitstream Charter"/>
                <a:cs typeface="Bitstream Charter"/>
              </a:rPr>
              <a:t>Core answers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620D010-BDE5-458E-BA52-D48627223ECA}"/>
              </a:ext>
            </a:extLst>
          </p:cNvPr>
          <p:cNvSpPr>
            <a:spLocks noGrp="1"/>
          </p:cNvSpPr>
          <p:nvPr/>
        </p:nvSpPr>
        <p:spPr>
          <a:xfrm>
            <a:off x="6191250" y="2095500"/>
            <a:ext cx="4762500" cy="1714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1. 3:4</a:t>
            </a:r>
          </a:p>
          <a:p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2. £12 and £30</a:t>
            </a:r>
          </a:p>
          <a:p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3. 12 boys, 20 girls</a:t>
            </a:r>
          </a:p>
          <a:p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4. £45</a:t>
            </a:r>
          </a:p>
          <a:p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5. 35 km</a:t>
            </a:r>
          </a:p>
          <a:p>
            <a:pPr>
              <a:def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172B4D"/>
                </a:solidFill>
                <a:latin typeface="Bitstream Charter"/>
                <a:ea typeface="Bitstream Charter"/>
                <a:cs typeface="Bitstream Charter"/>
              </a:rPr>
              <a:t>6. 750 g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DF64B1D-921D-428A-AF97-62C0A4D9D185}"/>
              </a:ext>
            </a:extLst>
          </p:cNvPr>
          <p:cNvSpPr>
            <a:spLocks noGrp="1"/>
          </p:cNvSpPr>
          <p:nvPr/>
        </p:nvSpPr>
        <p:spPr>
          <a:xfrm>
            <a:off x="666750" y="4476750"/>
            <a:ext cx="10287000" cy="904875"/>
          </a:xfrm>
          <a:prstGeom prst="roundRect">
            <a:avLst>
              <a:gd name="adj" fmla="val 8421"/>
            </a:avLst>
          </a:prstGeom>
          <a:solidFill>
            <a:srgbClr val="FFF1E8"/>
          </a:solidFill>
          <a:ln w="0"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54E51D3-F87F-4D10-8124-AB8CB547A3CB}"/>
              </a:ext>
            </a:extLst>
          </p:cNvPr>
          <p:cNvSpPr>
            <a:spLocks noGrp="1"/>
          </p:cNvSpPr>
          <p:nvPr/>
        </p:nvSpPr>
        <p:spPr>
          <a:xfrm>
            <a:off x="952500" y="4714875"/>
            <a:ext cx="9715500" cy="36195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737"/>
          </a:bodyPr>
          <a:lstStyle/>
          <a:p>
            <a:pPr>
              <a:def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97316"/>
                </a:solidFill>
                <a:latin typeface="Bitstream Charter"/>
                <a:ea typeface="Bitstream Charter"/>
                <a:cs typeface="Bitstream Charter"/>
              </a:rPr>
              <a:t>Stretch: 24 and 56; £20 and £28; 0.5 L and 0.75 L; £42; no, addition changes the scale; T×a/(a+b) and T×b/(a+b).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2FD078-EC50-4E51-B62F-87B42A815560}"/>
              </a:ext>
            </a:extLst>
          </p:cNvPr>
          <p:cNvSpPr>
            <a:spLocks noGrp="1"/>
          </p:cNvSpPr>
          <p:nvPr/>
        </p:nvSpPr>
        <p:spPr>
          <a:xfrm>
            <a:off x="552450" y="6496050"/>
            <a:ext cx="8572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Answers are kept separate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4C4D46-CA99-45B7-B383-92C8FB8AE778}"/>
              </a:ext>
            </a:extLst>
          </p:cNvPr>
          <p:cNvSpPr>
            <a:spLocks noGrp="1"/>
          </p:cNvSpPr>
          <p:nvPr/>
        </p:nvSpPr>
        <p:spPr>
          <a:xfrm>
            <a:off x="11049000" y="6496050"/>
            <a:ext cx="571500" cy="1905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61905"/>
          </a:bodyPr>
          <a:lstStyle/>
          <a:p>
            <a:pPr>
              <a:def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0">
                <a:solidFill>
                  <a:srgbClr val="52606D"/>
                </a:solidFill>
                <a:latin typeface="Bitstream Charter"/>
                <a:ea typeface="Bitstream Charter"/>
                <a:cs typeface="Bitstream Charter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4432655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978</Words>
  <Application>Microsoft Office PowerPoint</Application>
  <DocSecurity>0</DocSecurity>
  <PresentationFormat>Widescreen</PresentationFormat>
  <Paragraphs>185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Bitstream Charter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E Owino</cp:lastModifiedBy>
  <cp:revision>1</cp:revision>
  <dcterms:created xsi:type="dcterms:W3CDTF">2026-09-20T16:08:38Z</dcterms:created>
  <dcterms:modified xsi:type="dcterms:W3CDTF">2026-09-20T16:14:46Z</dcterms:modified>
</cp:coreProperties>
</file>